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5" r:id="rId8"/>
    <p:sldId id="261" r:id="rId9"/>
    <p:sldId id="262" r:id="rId10"/>
  </p:sldIdLst>
  <p:sldSz cx="14630400" cy="8229600"/>
  <p:notesSz cx="8229600" cy="14630400"/>
  <p:embeddedFontLst>
    <p:embeddedFont>
      <p:font typeface="Syne" panose="020B0604020202020204" charset="0"/>
      <p:regular r:id="rId12"/>
    </p:embeddedFont>
    <p:embeddedFont>
      <p:font typeface="Syne Extra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00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6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I Logo – PNG e Vetor – Download d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200" y="3137858"/>
            <a:ext cx="7200000" cy="184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0"/>
          <p:cNvSpPr/>
          <p:nvPr/>
        </p:nvSpPr>
        <p:spPr>
          <a:xfrm>
            <a:off x="3371850" y="5879743"/>
            <a:ext cx="7886700" cy="1105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400"/>
              </a:lnSpc>
            </a:pP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Felipe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Sartori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6, Gabriel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Ortolani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7 , Pedro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Henrrique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27, </a:t>
            </a:r>
            <a:r>
              <a:rPr lang="en-US" sz="2800" dirty="0" err="1" smtClean="0">
                <a:solidFill>
                  <a:schemeClr val="bg1"/>
                </a:solidFill>
                <a:latin typeface="Syne Extra Bold" panose="020B0604020202020204" charset="0"/>
              </a:rPr>
              <a:t>Yago</a:t>
            </a:r>
            <a:r>
              <a:rPr lang="en-US" sz="2800" dirty="0" smtClean="0">
                <a:solidFill>
                  <a:schemeClr val="bg1"/>
                </a:solidFill>
                <a:latin typeface="Syne Extra Bold" panose="020B0604020202020204" charset="0"/>
              </a:rPr>
              <a:t> N° 31</a:t>
            </a:r>
            <a:endParaRPr lang="en-US" sz="28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  <p:sp>
        <p:nvSpPr>
          <p:cNvPr id="11" name="Text 0"/>
          <p:cNvSpPr/>
          <p:nvPr/>
        </p:nvSpPr>
        <p:spPr>
          <a:xfrm>
            <a:off x="3524250" y="1993543"/>
            <a:ext cx="7886700" cy="50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800" dirty="0" smtClean="0">
                <a:solidFill>
                  <a:schemeClr val="bg1"/>
                </a:solidFill>
                <a:latin typeface="Syne Extra Bold" panose="020B0604020202020204" charset="0"/>
              </a:rPr>
              <a:t>Site </a:t>
            </a:r>
            <a:r>
              <a:rPr lang="en-US" sz="4800" dirty="0" err="1" smtClean="0">
                <a:solidFill>
                  <a:schemeClr val="bg1"/>
                </a:solidFill>
                <a:latin typeface="Syne Extra Bold" panose="020B0604020202020204" charset="0"/>
              </a:rPr>
              <a:t>Petrobrás</a:t>
            </a:r>
            <a:endParaRPr lang="en-US" sz="4800" dirty="0">
              <a:solidFill>
                <a:schemeClr val="bg1"/>
              </a:solidFill>
              <a:latin typeface="Syne Extra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1072634"/>
            <a:ext cx="7758589" cy="4268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 Desafio da Eficiência de Armazenamento na Petrobras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92706" y="5017770"/>
            <a:ext cx="7758589" cy="157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Petrobras enfrenta o desafio de otimizar seus processos de armazenamento, garantindo a segurança e a eficiência da cadeia de produção e distribuição de petróleo e gás.</a:t>
            </a:r>
            <a:endParaRPr lang="en-US" sz="2400" dirty="0"/>
          </a:p>
        </p:txBody>
      </p:sp>
      <p:pic>
        <p:nvPicPr>
          <p:cNvPr id="6" name="Picture 2" descr="Petrobras e os desafios da Automatização do Trabalho utilizando Inteli –  COMPRACO - Atualizações, Notícias, Indústria e Tecnolog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3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0" y="723543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Contexto Histórico e Desafios Atuais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5050" y="2115741"/>
            <a:ext cx="7886700" cy="86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Petrobras herdou um sistema de armazenamento legado, com diferentes tecnologias e infraestruturas. As demandas crescentes por novas fontes de energia e a necessidade de modernização exigem a revisão do sistema de armazenamento da companhia.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373058" y="3180040"/>
            <a:ext cx="22860" cy="4326017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563678" y="3572708"/>
            <a:ext cx="628650" cy="22860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7" name="Shape 4"/>
          <p:cNvSpPr/>
          <p:nvPr/>
        </p:nvSpPr>
        <p:spPr>
          <a:xfrm>
            <a:off x="6182439" y="3382089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3170" y="3449360"/>
            <a:ext cx="14263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372350" y="3359587"/>
            <a:ext cx="4074438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Décadas de Operação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372350" y="3747968"/>
            <a:ext cx="66294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sistema de armazenamento da Petrobras foi construído em diferentes fases, com tecnologias e padrões distintos.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6563678" y="5074563"/>
            <a:ext cx="628650" cy="22860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12" name="Shape 9"/>
          <p:cNvSpPr/>
          <p:nvPr/>
        </p:nvSpPr>
        <p:spPr>
          <a:xfrm>
            <a:off x="6182439" y="4883944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49353" y="4951214"/>
            <a:ext cx="27027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372350" y="4861441"/>
            <a:ext cx="4784050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Crescimento da Demanda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372350" y="5249823"/>
            <a:ext cx="66294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demanda por petróleo e gás natural aumentou significativamente nos últimos anos, exigindo um sistema de armazenamento mais eficiente.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563678" y="6576417"/>
            <a:ext cx="628650" cy="22860"/>
          </a:xfrm>
          <a:prstGeom prst="roundRect">
            <a:avLst>
              <a:gd name="adj" fmla="val 330033"/>
            </a:avLst>
          </a:prstGeom>
          <a:solidFill>
            <a:srgbClr val="6D9121"/>
          </a:solidFill>
          <a:ln/>
        </p:spPr>
      </p:sp>
      <p:sp>
        <p:nvSpPr>
          <p:cNvPr id="17" name="Shape 14"/>
          <p:cNvSpPr/>
          <p:nvPr/>
        </p:nvSpPr>
        <p:spPr>
          <a:xfrm>
            <a:off x="6182439" y="6385798"/>
            <a:ext cx="404098" cy="404098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42328" y="6453068"/>
            <a:ext cx="28432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372350" y="6363295"/>
            <a:ext cx="371939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Desafios Ambientais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372350" y="6751677"/>
            <a:ext cx="66294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Petrobras enfrenta o desafio de reduzir o impacto ambiental, otimizando o uso de recursos e a gestão de resíduos.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75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487" y="3248978"/>
            <a:ext cx="12725162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Objetivos do Projeto de Resolução</a:t>
            </a:r>
            <a:endParaRPr lang="en-US" sz="3650" dirty="0"/>
          </a:p>
        </p:txBody>
      </p:sp>
      <p:sp>
        <p:nvSpPr>
          <p:cNvPr id="5" name="Shape 2"/>
          <p:cNvSpPr/>
          <p:nvPr/>
        </p:nvSpPr>
        <p:spPr>
          <a:xfrm>
            <a:off x="790694" y="4137362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6901" y="4207490"/>
            <a:ext cx="1483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98389" y="4137362"/>
            <a:ext cx="3708202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Modernização das Infraestruturas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90694" y="4903946"/>
            <a:ext cx="3708202" cy="1805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prevê a atualização das infraestruturas de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armazenamento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site, 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incluindo a implementação de novas tecnologias e a modernização dos sistemas de controle.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5226963" y="4207490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296615" y="4277618"/>
            <a:ext cx="28134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834658" y="4207490"/>
            <a:ext cx="3708202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Otimização dos Processos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647730" y="4890492"/>
            <a:ext cx="3708202" cy="181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otimização dos processos de armazenamento visa reduzir os custos operacionais, minimizar as perdas e aumentar a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eficiência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tudo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isso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um site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60136" y="4207490"/>
            <a:ext cx="420767" cy="42076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2525" y="4277618"/>
            <a:ext cx="29587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67831" y="4207490"/>
            <a:ext cx="2579489" cy="584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Implementação de </a:t>
            </a:r>
            <a:r>
              <a:rPr lang="en-US" sz="18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Tecnologias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870460" y="4901446"/>
            <a:ext cx="3708202" cy="1808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envolve a implementação de </a:t>
            </a:r>
            <a:r>
              <a:rPr lang="en-US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tecnologias</a:t>
            </a:r>
            <a:r>
              <a:rPr lang="en-US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como automação, inteligência artificial e sensoriamento remoto, para melhorar a gestão do sistema de armazenamento.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33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Estratégia de Implementação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65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estratégia de implementação do projeto é baseada em uma abordagem integrada, que envolve a análise do sistema atual, o desenvolvimento de soluções inovadoras e a implementação gradual das mudanças.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Análise do Sistema Atual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49760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primeira etapa consiste na análise completa do sistema de armazenamento atual, incluindo a identificação de pontos críticos, as necessidades de atualização e as oportunidades de otimização.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Desenvolvimento de Soluções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4976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Após a análise, o projeto se concentra no desenvolvimento de soluções inovadoras, utilizando tecnologias e metodologias de ponta para atender às necessidades específicas da Petrobras.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8142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Implementação Gradual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49760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implementação das soluções será realizada de forma gradual, com o objetivo de minimizar os impactos operacionais e garantir a segurança e a eficiência do sistema de armazenamento durante todo o processo.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206" y="2188369"/>
            <a:ext cx="5126712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Requisitos</a:t>
            </a: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Funcionais</a:t>
            </a:r>
            <a:endParaRPr lang="en-US" sz="2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4940" y="3293269"/>
            <a:ext cx="377366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Cadastro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Fornecedores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34941" y="3691533"/>
            <a:ext cx="7940553" cy="668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permitir o cadastro de fornecedores com os seguintes campos.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 Nome do Fornecedor, CNPJ,  Endereço, Telefone, E-mail, Observações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4941" y="4391025"/>
            <a:ext cx="5103376" cy="313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Cadastro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</a:t>
            </a: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Produtos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434942" y="4826643"/>
            <a:ext cx="7720634" cy="767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permitir o cadastro de produtos, com os seguintes campos.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 Nome do Produto, Código do Produto, Descrição, Quantidade em Estoque,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 Preço Unitário, Fornecedor (associar a um fornecedor já cadastrado</a:t>
            </a:r>
            <a:r>
              <a:rPr lang="pt-BR" dirty="0">
                <a:solidFill>
                  <a:schemeClr val="bg1"/>
                </a:solidFill>
                <a:latin typeface="Syne" panose="020B0604020202020204" charset="0"/>
              </a:rPr>
              <a:t>)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4941" y="5682496"/>
            <a:ext cx="5394122" cy="25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Pesquisa de Fornecedores e Produtos: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34942" y="5992773"/>
            <a:ext cx="9283216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oferecer uma funcionalidade de pesquisa que permita encontrar 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fornecedores e produtos pelo nome, código ou qualquer outro campo.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6" y="6687026"/>
            <a:ext cx="717471" cy="11480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4939" y="6775015"/>
            <a:ext cx="5394123" cy="33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dirty="0" smtClean="0">
                <a:solidFill>
                  <a:schemeClr val="bg1"/>
                </a:solidFill>
                <a:latin typeface="Syne Extra Bold" panose="020B0604020202020204" charset="0"/>
              </a:rPr>
              <a:t>Listagem de Fornecedores e Produtos: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434940" y="7110027"/>
            <a:ext cx="12693253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sistema deve exibir uma lista de fornecedores e produtos cadastrados, </a:t>
            </a:r>
          </a:p>
          <a:p>
            <a:pPr>
              <a:lnSpc>
                <a:spcPts val="1800"/>
              </a:lnSpc>
            </a:pPr>
            <a:r>
              <a:rPr lang="pt-BR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permitindo que o usuário visualize os dados básicos.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206" y="2188369"/>
            <a:ext cx="5126712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Requisitos</a:t>
            </a: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Não</a:t>
            </a:r>
            <a:r>
              <a:rPr lang="en-US" sz="2800" b="1" dirty="0" smtClean="0">
                <a:solidFill>
                  <a:srgbClr val="F0F4F1"/>
                </a:solidFill>
                <a:latin typeface="Syne Extra Bold" pitchFamily="34" charset="0"/>
              </a:rPr>
              <a:t> </a:t>
            </a:r>
            <a:r>
              <a:rPr lang="en-US" sz="2800" b="1" dirty="0" err="1" smtClean="0">
                <a:solidFill>
                  <a:srgbClr val="F0F4F1"/>
                </a:solidFill>
                <a:latin typeface="Syne Extra Bold" pitchFamily="34" charset="0"/>
              </a:rPr>
              <a:t>Funcionais</a:t>
            </a:r>
            <a:endParaRPr lang="en-US" sz="2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4940" y="3293269"/>
            <a:ext cx="3982880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Confiabilidade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34941" y="3691533"/>
            <a:ext cx="8206770" cy="668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ser confiável, garantindo a integridade dos dados e minimizando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a chance de falhas ou erros que possam comprometer as operações de 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cadastro e consulta.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4941" y="4458571"/>
            <a:ext cx="5103376" cy="313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Compatibilidade</a:t>
            </a:r>
            <a:r>
              <a:rPr lang="en-US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434941" y="4826643"/>
            <a:ext cx="8206769" cy="767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sistema deve ser compatível com diferentes navegadores da web (Chrome,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Firefox, Safari, Edge) e ser responsivo para dispositivos móveis.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4941" y="5636646"/>
            <a:ext cx="5394122" cy="25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Manutenibilidade</a:t>
            </a:r>
            <a:r>
              <a:rPr lang="pt-BR" sz="20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: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34942" y="5992773"/>
            <a:ext cx="9283216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O código do sistema deve ser modular e bem documentado para facilitar futuras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anose="020B0604020202020204" charset="0"/>
              </a:rPr>
              <a:t> manutenções, correções e atualizações.</a:t>
            </a:r>
            <a:endParaRPr lang="en-US" dirty="0">
              <a:solidFill>
                <a:schemeClr val="bg1"/>
              </a:solidFill>
              <a:latin typeface="Syne" panose="020B060402020202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6" y="6687026"/>
            <a:ext cx="717471" cy="11480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4939" y="6775015"/>
            <a:ext cx="5394123" cy="335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pt-BR" sz="2000" dirty="0" err="1" smtClean="0">
                <a:solidFill>
                  <a:schemeClr val="bg1"/>
                </a:solidFill>
                <a:latin typeface="Syne Extra Bold" panose="020B0604020202020204" charset="0"/>
              </a:rPr>
              <a:t>Auditabilidade</a:t>
            </a:r>
            <a:r>
              <a:rPr lang="pt-BR" sz="2000" dirty="0" smtClean="0">
                <a:solidFill>
                  <a:schemeClr val="bg1"/>
                </a:solidFill>
                <a:latin typeface="Syne Extra Bold" panose="020B0604020202020204" charset="0"/>
              </a:rPr>
              <a:t>: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434940" y="7110027"/>
            <a:ext cx="12693253" cy="694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 sistema deve manter um registro de alterações, com logs que rastreiem quem </a:t>
            </a:r>
          </a:p>
          <a:p>
            <a:pPr>
              <a:lnSpc>
                <a:spcPts val="1800"/>
              </a:lnSpc>
            </a:pPr>
            <a:r>
              <a:rPr lang="pt-BR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realizou edições, exclusões ou outras modificações importantes.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127" y="526256"/>
            <a:ext cx="7804547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Benefícios Esperados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6127" y="2009061"/>
            <a:ext cx="7804547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projeto de resolução do problema de armazenamento da Petrobras visa gerar diversos benefícios para a companhia, incluindo a redução de custos, o aumento da eficiência e a melhoria da sustentabilidade.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156127" y="3142655"/>
            <a:ext cx="3806666" cy="2641163"/>
          </a:xfrm>
          <a:prstGeom prst="roundRect">
            <a:avLst>
              <a:gd name="adj" fmla="val 304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5080" y="3341608"/>
            <a:ext cx="3408759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Redução de Custos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355080" y="4054316"/>
            <a:ext cx="3408759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otimização dos processos de armazenamento permitirá reduzir os custos operacionais, como energia, mão de obra e manutenção.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154126" y="3142655"/>
            <a:ext cx="3806666" cy="2641163"/>
          </a:xfrm>
          <a:prstGeom prst="roundRect">
            <a:avLst>
              <a:gd name="adj" fmla="val 304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9" name="Text 6"/>
          <p:cNvSpPr/>
          <p:nvPr/>
        </p:nvSpPr>
        <p:spPr>
          <a:xfrm>
            <a:off x="10353080" y="3341608"/>
            <a:ext cx="3408759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Aumento da Eficiência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52961" y="3939540"/>
            <a:ext cx="3408759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projeto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visa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aumentar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eficiência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sistema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armazenamento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reduzindo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as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perdas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otimizando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dos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recursos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melhorando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gestão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cadeia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dirty="0" err="1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suprimentos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6156127" y="5975152"/>
            <a:ext cx="7804547" cy="1729978"/>
          </a:xfrm>
          <a:prstGeom prst="roundRect">
            <a:avLst>
              <a:gd name="adj" fmla="val 464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5080" y="6174105"/>
            <a:ext cx="5586055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Melhoria da Sustentabilidade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355080" y="6587847"/>
            <a:ext cx="7406640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implementação de </a:t>
            </a:r>
            <a:r>
              <a:rPr lang="en-US" dirty="0" smtClean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 novo site </a:t>
            </a:r>
            <a:r>
              <a:rPr lang="en-US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 a otimização dos processos contribuirão para a redução do impacto ambiental, com a diminuição do consumo de energia, a gestão de resíduos e a redução de emissões.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3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Desafios e Riscos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691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implementação do projeto apresenta desafios e riscos, como a </a:t>
            </a: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criação</a:t>
            </a:r>
            <a:r>
              <a:rPr lang="en-US" sz="1750" dirty="0" smtClean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do site, </a:t>
            </a: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complexidade da integração de sistemas e a gestão de mudanças.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3812977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82059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9643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Desafios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39643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Riscos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47091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461462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</a:rPr>
              <a:t>Criação</a:t>
            </a:r>
            <a:r>
              <a:rPr lang="en-US" sz="1750" dirty="0" smtClean="0">
                <a:solidFill>
                  <a:schemeClr val="bg1"/>
                </a:solidFill>
                <a:latin typeface="Syne" pitchFamily="34" charset="0"/>
              </a:rPr>
              <a:t> do site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802624" y="461462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Syne" pitchFamily="34" charset="0"/>
              </a:rPr>
              <a:t>Bugs </a:t>
            </a:r>
            <a:r>
              <a:rPr lang="en-US" sz="1750" dirty="0" err="1" smtClean="0">
                <a:solidFill>
                  <a:schemeClr val="bg1"/>
                </a:solidFill>
                <a:latin typeface="Syne" pitchFamily="34" charset="0"/>
              </a:rPr>
              <a:t>indevidos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801410" y="54841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56278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Complexidade da integração de sistemas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4802624" y="56278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Problemas de compatibilidade e interoperabilidade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01410" y="649736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224" y="66410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Gestão de mudanças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4802624" y="66410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Resistência à adoção de novas tecnologias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859</Words>
  <Application>Microsoft Office PowerPoint</Application>
  <PresentationFormat>Personalizar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Syne</vt:lpstr>
      <vt:lpstr>Arial</vt:lpstr>
      <vt:lpstr>Syne Extra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DEV_1ano_2024</cp:lastModifiedBy>
  <cp:revision>8</cp:revision>
  <dcterms:created xsi:type="dcterms:W3CDTF">2024-09-30T17:01:48Z</dcterms:created>
  <dcterms:modified xsi:type="dcterms:W3CDTF">2024-10-01T12:37:25Z</dcterms:modified>
</cp:coreProperties>
</file>